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68" r:id="rId3"/>
    <p:sldId id="269" r:id="rId4"/>
    <p:sldId id="270" r:id="rId5"/>
    <p:sldId id="271" r:id="rId6"/>
    <p:sldId id="278" r:id="rId7"/>
    <p:sldId id="279" r:id="rId8"/>
    <p:sldId id="272" r:id="rId9"/>
    <p:sldId id="273" r:id="rId10"/>
    <p:sldId id="274" r:id="rId11"/>
    <p:sldId id="281" r:id="rId12"/>
    <p:sldId id="283" r:id="rId13"/>
    <p:sldId id="275" r:id="rId14"/>
    <p:sldId id="282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1"/>
            <p14:sldId id="278"/>
            <p14:sldId id="279"/>
            <p14:sldId id="272"/>
            <p14:sldId id="273"/>
            <p14:sldId id="274"/>
            <p14:sldId id="281"/>
            <p14:sldId id="283"/>
          </p14:sldIdLst>
        </p14:section>
        <p14:section name="Untitled Section" id="{35542D88-5274-4946-AED5-A136C690C6D3}">
          <p14:sldIdLst>
            <p14:sldId id="275"/>
            <p14:sldId id="28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>
        <p:scale>
          <a:sx n="121" d="100"/>
          <a:sy n="121" d="100"/>
        </p:scale>
        <p:origin x="240" y="-8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2023-12-18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2023-12-18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December 18,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December 18,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260781" TargetMode="External"/><Relationship Id="rId2" Type="http://schemas.openxmlformats.org/officeDocument/2006/relationships/hyperlink" Target="https://doi.org/10.34740/KAGGLE/DSV/6481528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github.com/aparnamohankumar18/hotel_booking" TargetMode="External"/><Relationship Id="rId4" Type="http://schemas.openxmlformats.org/officeDocument/2006/relationships/hyperlink" Target="https://doi.org/10.1016/j.dib.2018.11.12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196" y="864641"/>
            <a:ext cx="3538480" cy="2981242"/>
          </a:xfrm>
        </p:spPr>
        <p:txBody>
          <a:bodyPr/>
          <a:lstStyle/>
          <a:p>
            <a:r>
              <a:rPr lang="en-IN" sz="3200" b="0" i="1" kern="1600" spc="25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FORECAST HOTEL BOOKING DEMAND WITH ECONOMIC INDICATORS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96" y="4591251"/>
            <a:ext cx="3237270" cy="647615"/>
          </a:xfrm>
        </p:spPr>
        <p:txBody>
          <a:bodyPr/>
          <a:lstStyle/>
          <a:p>
            <a:r>
              <a:rPr lang="en-US" sz="1800" dirty="0"/>
              <a:t>Author: Aparna Mohankumar</a:t>
            </a:r>
          </a:p>
          <a:p>
            <a:r>
              <a:rPr lang="en-US" sz="1800" dirty="0"/>
              <a:t>ID: </a:t>
            </a:r>
            <a:r>
              <a:rPr lang="en-IN" sz="1800" cap="small" dirty="0">
                <a:effectLst/>
                <a:ea typeface="Calibri" panose="020F0502020204030204" pitchFamily="34" charset="0"/>
              </a:rPr>
              <a:t>501158828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1BBF1-AC16-01B2-6083-63A0D5659756}"/>
              </a:ext>
            </a:extLst>
          </p:cNvPr>
          <p:cNvSpPr txBox="1"/>
          <p:nvPr/>
        </p:nvSpPr>
        <p:spPr>
          <a:xfrm>
            <a:off x="303196" y="2119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cap="small" dirty="0">
                <a:effectLst/>
                <a:ea typeface="Calibri" panose="020F0502020204030204" pitchFamily="34" charset="0"/>
              </a:rPr>
              <a:t>CIND 820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296901-482E-09F3-917C-BD7B45CE289F}"/>
              </a:ext>
            </a:extLst>
          </p:cNvPr>
          <p:cNvSpPr txBox="1">
            <a:spLocks/>
          </p:cNvSpPr>
          <p:nvPr/>
        </p:nvSpPr>
        <p:spPr>
          <a:xfrm>
            <a:off x="233504" y="337608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Hyperparameter Tuning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856D3E-DF0C-FB84-19B5-5618687C77D1}"/>
              </a:ext>
            </a:extLst>
          </p:cNvPr>
          <p:cNvSpPr txBox="1">
            <a:spLocks/>
          </p:cNvSpPr>
          <p:nvPr/>
        </p:nvSpPr>
        <p:spPr>
          <a:xfrm>
            <a:off x="259690" y="1108136"/>
            <a:ext cx="8088436" cy="1798694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/>
              <a:t>RandomizedSearchCV</a:t>
            </a:r>
            <a:r>
              <a:rPr lang="en-CA" dirty="0"/>
              <a:t> for best Random Forest parameter </a:t>
            </a:r>
            <a:r>
              <a:rPr lang="en-CA" i="1" dirty="0"/>
              <a:t>(time=1min 15s)</a:t>
            </a:r>
          </a:p>
          <a:p>
            <a:r>
              <a:rPr lang="en-CA" dirty="0" err="1"/>
              <a:t>RandomizedSearchCV</a:t>
            </a:r>
            <a:r>
              <a:rPr lang="en-CA" dirty="0"/>
              <a:t> for best </a:t>
            </a:r>
            <a:r>
              <a:rPr lang="en-CA" dirty="0" err="1"/>
              <a:t>XGBoost</a:t>
            </a:r>
            <a:r>
              <a:rPr lang="en-CA" dirty="0"/>
              <a:t> parameter </a:t>
            </a:r>
            <a:r>
              <a:rPr lang="en-CA" i="1" dirty="0"/>
              <a:t>(time=2 min 10s)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78433-8DEB-6E19-2E19-5D85AD43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29" y="2868606"/>
            <a:ext cx="5858693" cy="61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A26FA-C3B6-6696-7082-A375A53D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20" y="3606440"/>
            <a:ext cx="573485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64F709-DE37-98B5-DBD3-6065563772EC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Model Performance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5D193A-83B0-4FFD-A170-12AB7C7B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77" y="1290133"/>
            <a:ext cx="4127159" cy="3146958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010E6-3B40-AB4B-957F-03D68A98E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7E2521-8D4C-43D8-8050-E9383E9BB2E8}" type="datetime4">
              <a:rPr lang="en-US" smtClean="0"/>
              <a:pPr>
                <a:spcAft>
                  <a:spcPts val="600"/>
                </a:spcAft>
              </a:pPr>
              <a:t>December 18,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045DD-351B-2383-97F5-AE94F991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0C88C-ACF5-5C27-E8BB-C3DA7101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6" y="1228226"/>
            <a:ext cx="4127159" cy="320886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21845-BDE9-3345-1880-563B59473C95}"/>
              </a:ext>
            </a:extLst>
          </p:cNvPr>
          <p:cNvSpPr txBox="1"/>
          <p:nvPr/>
        </p:nvSpPr>
        <p:spPr>
          <a:xfrm>
            <a:off x="365568" y="927339"/>
            <a:ext cx="21547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/>
              <a:t>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7E3E31-E257-B5E4-5EE2-A6BD3AD97443}"/>
              </a:ext>
            </a:extLst>
          </p:cNvPr>
          <p:cNvSpPr txBox="1"/>
          <p:nvPr/>
        </p:nvSpPr>
        <p:spPr>
          <a:xfrm>
            <a:off x="4802814" y="927339"/>
            <a:ext cx="13949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 err="1"/>
              <a:t>XGBoost</a:t>
            </a:r>
            <a:endParaRPr lang="en-CA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F89B83-A3C7-6CA0-E833-67BDC7CAEE5A}"/>
              </a:ext>
            </a:extLst>
          </p:cNvPr>
          <p:cNvSpPr txBox="1"/>
          <p:nvPr/>
        </p:nvSpPr>
        <p:spPr>
          <a:xfrm>
            <a:off x="365568" y="463590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212121"/>
                </a:solidFill>
                <a:effectLst/>
              </a:rPr>
              <a:t>Tuning time: 1 min 15s</a:t>
            </a:r>
          </a:p>
          <a:p>
            <a:r>
              <a:rPr lang="en-CA" dirty="0">
                <a:solidFill>
                  <a:srgbClr val="212121"/>
                </a:solidFill>
              </a:rPr>
              <a:t>Model training</a:t>
            </a:r>
            <a:r>
              <a:rPr lang="en-CA" b="0" i="0" dirty="0">
                <a:solidFill>
                  <a:srgbClr val="212121"/>
                </a:solidFill>
                <a:effectLst/>
              </a:rPr>
              <a:t> time: </a:t>
            </a:r>
            <a:r>
              <a:rPr lang="en-CA" dirty="0">
                <a:solidFill>
                  <a:srgbClr val="212121"/>
                </a:solidFill>
              </a:rPr>
              <a:t>4.64s</a:t>
            </a:r>
          </a:p>
          <a:p>
            <a:r>
              <a:rPr lang="en-CA" dirty="0">
                <a:solidFill>
                  <a:srgbClr val="212121"/>
                </a:solidFill>
              </a:rPr>
              <a:t>Testing Accuracy: </a:t>
            </a:r>
            <a:r>
              <a:rPr lang="en-CA" b="0" i="0" dirty="0">
                <a:solidFill>
                  <a:srgbClr val="212121"/>
                </a:solidFill>
                <a:effectLst/>
              </a:rPr>
              <a:t>0.798</a:t>
            </a:r>
            <a:r>
              <a:rPr lang="en-CA" dirty="0">
                <a:solidFill>
                  <a:srgbClr val="212121"/>
                </a:solidFill>
              </a:rPr>
              <a:t> </a:t>
            </a:r>
            <a:endParaRPr lang="en-CA" b="0" i="0" dirty="0">
              <a:solidFill>
                <a:srgbClr val="212121"/>
              </a:solidFill>
              <a:effectLst/>
            </a:endParaRPr>
          </a:p>
          <a:p>
            <a:r>
              <a:rPr lang="en-CA" dirty="0">
                <a:solidFill>
                  <a:srgbClr val="212121"/>
                </a:solidFill>
              </a:rPr>
              <a:t>Precision score: 0.818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E4237-3EA7-F8BC-9EC7-4656644CDAC8}"/>
              </a:ext>
            </a:extLst>
          </p:cNvPr>
          <p:cNvSpPr txBox="1"/>
          <p:nvPr/>
        </p:nvSpPr>
        <p:spPr>
          <a:xfrm>
            <a:off x="4726004" y="463590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212121"/>
                </a:solidFill>
                <a:effectLst/>
              </a:rPr>
              <a:t>Tuning time: 2 min 10s</a:t>
            </a:r>
          </a:p>
          <a:p>
            <a:r>
              <a:rPr lang="en-CA" dirty="0">
                <a:solidFill>
                  <a:srgbClr val="212121"/>
                </a:solidFill>
              </a:rPr>
              <a:t>Model training</a:t>
            </a:r>
            <a:r>
              <a:rPr lang="en-CA" b="0" i="0" dirty="0">
                <a:solidFill>
                  <a:srgbClr val="212121"/>
                </a:solidFill>
                <a:effectLst/>
              </a:rPr>
              <a:t> time: 1.78s</a:t>
            </a:r>
          </a:p>
          <a:p>
            <a:r>
              <a:rPr lang="en-CA" dirty="0">
                <a:solidFill>
                  <a:srgbClr val="212121"/>
                </a:solidFill>
              </a:rPr>
              <a:t>Testing Accuracy: </a:t>
            </a:r>
            <a:r>
              <a:rPr lang="en-CA" b="0" i="0" dirty="0">
                <a:solidFill>
                  <a:srgbClr val="212121"/>
                </a:solidFill>
                <a:effectLst/>
              </a:rPr>
              <a:t>0.879</a:t>
            </a:r>
          </a:p>
          <a:p>
            <a:r>
              <a:rPr lang="en-CA" dirty="0">
                <a:solidFill>
                  <a:srgbClr val="212121"/>
                </a:solidFill>
              </a:rPr>
              <a:t>Precision score: 0.845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962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3FA5-9146-EB0C-D84A-31529A0F8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E0BE2-61EA-0838-F472-5BFCC1012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Customer Segmentation and Satiation.</a:t>
            </a:r>
          </a:p>
          <a:p>
            <a:r>
              <a:rPr lang="en-CA" dirty="0"/>
              <a:t>Precision is improved to encourage potential revenue sources.</a:t>
            </a:r>
          </a:p>
          <a:p>
            <a:r>
              <a:rPr lang="en-CA" dirty="0"/>
              <a:t>Future analysis should focus on Time stratified analysis.</a:t>
            </a:r>
          </a:p>
          <a:p>
            <a:r>
              <a:rPr lang="en-CA" dirty="0"/>
              <a:t>Identify seasonality, Target Ideal Customer.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E3F38-CFF2-DEBC-F046-4825958445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3EDF4-3199-F122-29A0-D76E41F60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1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is better than Random Forest model forecast.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4792F-D57D-181C-5992-5A21348F2D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9FF72-F4A9-99FF-5DC3-849728A01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CB825F-76E3-4900-1AFF-B41375ABC1EB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References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473403-A155-0F03-3D7F-236B4D288E54}"/>
              </a:ext>
            </a:extLst>
          </p:cNvPr>
          <p:cNvSpPr txBox="1">
            <a:spLocks/>
          </p:cNvSpPr>
          <p:nvPr/>
        </p:nvSpPr>
        <p:spPr>
          <a:xfrm>
            <a:off x="259689" y="1108135"/>
            <a:ext cx="8682179" cy="421263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</a:pPr>
            <a:r>
              <a:rPr lang="en-CA" sz="1800" u="none" strike="noStrike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2"/>
              </a:rPr>
              <a:t>https://doi.org/10.34740/KAGGLE/DSV/6481528</a:t>
            </a:r>
            <a:r>
              <a:rPr lang="en-CA" sz="1800" u="none" strike="noStrike" dirty="0">
                <a:effectLst/>
                <a:ea typeface="Arial" panose="020B0604020202020204" pitchFamily="34" charset="0"/>
              </a:rPr>
              <a:t> [Kaggle]</a:t>
            </a:r>
          </a:p>
          <a:p>
            <a:r>
              <a:rPr lang="en-CA" sz="1800" dirty="0">
                <a:effectLst/>
                <a:ea typeface="Arial" panose="020B0604020202020204" pitchFamily="34" charset="0"/>
              </a:rPr>
              <a:t>Marquis </a:t>
            </a:r>
            <a:r>
              <a:rPr lang="en-CA" sz="1800" dirty="0" err="1">
                <a:effectLst/>
                <a:ea typeface="Arial" panose="020B0604020202020204" pitchFamily="34" charset="0"/>
              </a:rPr>
              <a:t>Lardinois</a:t>
            </a:r>
            <a:r>
              <a:rPr lang="en-CA" sz="1800" dirty="0">
                <a:effectLst/>
                <a:ea typeface="Arial" panose="020B0604020202020204" pitchFamily="34" charset="0"/>
              </a:rPr>
              <a:t>. (2023). </a:t>
            </a:r>
            <a:r>
              <a:rPr lang="en-CA" sz="1800" i="1" dirty="0">
                <a:effectLst/>
                <a:ea typeface="Arial" panose="020B0604020202020204" pitchFamily="34" charset="0"/>
              </a:rPr>
              <a:t>Hotel Booking Demand with Economic Indicators</a:t>
            </a:r>
            <a:r>
              <a:rPr lang="en-CA" sz="1800" dirty="0">
                <a:effectLst/>
                <a:ea typeface="Arial" panose="020B0604020202020204" pitchFamily="34" charset="0"/>
              </a:rPr>
              <a:t> [Data set].</a:t>
            </a:r>
          </a:p>
          <a:p>
            <a:pPr>
              <a:lnSpc>
                <a:spcPct val="115000"/>
              </a:lnSpc>
            </a:pPr>
            <a:r>
              <a:rPr lang="en-CA" sz="1800" u="none" strike="noStrike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3"/>
              </a:rPr>
              <a:t>https://ieeexplore.ieee.org/document/8260781</a:t>
            </a:r>
            <a:r>
              <a:rPr lang="en-CA" sz="1800" u="none" strike="noStrike" dirty="0">
                <a:effectLst/>
                <a:ea typeface="Arial" panose="020B0604020202020204" pitchFamily="34" charset="0"/>
              </a:rPr>
              <a:t> </a:t>
            </a:r>
            <a:r>
              <a:rPr lang="en-CA" sz="1800" dirty="0">
                <a:effectLst/>
                <a:ea typeface="Arial" panose="020B0604020202020204" pitchFamily="34" charset="0"/>
              </a:rPr>
              <a:t>N. Antonio, A. Almeida, L. Nunes, Predicting hotel bookings cancellation with a machine learning classification model, in: Proceedings of the 16th IEEE International Conference Machine Learning Application, IEEE, Cancun, </a:t>
            </a:r>
            <a:r>
              <a:rPr lang="en-CA" sz="1800" dirty="0" err="1">
                <a:effectLst/>
                <a:ea typeface="Arial" panose="020B0604020202020204" pitchFamily="34" charset="0"/>
              </a:rPr>
              <a:t>Mexicopp</a:t>
            </a:r>
            <a:r>
              <a:rPr lang="en-CA" sz="1800" dirty="0">
                <a:effectLst/>
                <a:ea typeface="Arial" panose="020B0604020202020204" pitchFamily="34" charset="0"/>
              </a:rPr>
              <a:t>. 1049–1054. doi:10.1109/ICMLA.2017.00-11, 2017</a:t>
            </a:r>
          </a:p>
          <a:p>
            <a:pPr>
              <a:lnSpc>
                <a:spcPct val="115000"/>
              </a:lnSpc>
            </a:pPr>
            <a:r>
              <a:rPr lang="en-CA" sz="1800" u="none" strike="noStrike" dirty="0">
                <a:solidFill>
                  <a:srgbClr val="1155CC"/>
                </a:solidFill>
                <a:effectLst/>
                <a:ea typeface="Arial" panose="020B0604020202020204" pitchFamily="34" charset="0"/>
                <a:hlinkClick r:id="rId4"/>
              </a:rPr>
              <a:t>https://doi.org/10.1016/j.dib.2018.11.126</a:t>
            </a:r>
            <a:r>
              <a:rPr lang="en-CA" sz="1800" u="none" strike="noStrike" dirty="0">
                <a:effectLst/>
                <a:ea typeface="Arial" panose="020B0604020202020204" pitchFamily="34" charset="0"/>
              </a:rPr>
              <a:t> [ScienceDirect] </a:t>
            </a:r>
            <a:r>
              <a:rPr lang="en-CA" sz="1800" dirty="0">
                <a:effectLst/>
                <a:ea typeface="Arial" panose="020B0604020202020204" pitchFamily="34" charset="0"/>
              </a:rPr>
              <a:t>N. Antonio, A. Almeida, L. Nunes, Hotel booking demand dataset.</a:t>
            </a:r>
          </a:p>
          <a:p>
            <a:pPr>
              <a:lnSpc>
                <a:spcPct val="115000"/>
              </a:lnSpc>
            </a:pPr>
            <a:r>
              <a:rPr lang="en-IN" sz="1800" dirty="0">
                <a:effectLst/>
                <a:ea typeface="Calibri" panose="020F0502020204030204" pitchFamily="34" charset="0"/>
              </a:rPr>
              <a:t>Project repository: </a:t>
            </a:r>
            <a:r>
              <a:rPr lang="en-IN" sz="1800" u="sng" dirty="0">
                <a:solidFill>
                  <a:srgbClr val="0000FF"/>
                </a:solidFill>
                <a:effectLst/>
                <a:ea typeface="Calibri" panose="020F0502020204030204" pitchFamily="34" charset="0"/>
                <a:hlinkClick r:id="rId5"/>
              </a:rPr>
              <a:t>https://github.com/aparnamohankumar18/hotel_booking</a:t>
            </a:r>
            <a:endParaRPr lang="en-IN" sz="1800" u="sng" dirty="0">
              <a:solidFill>
                <a:srgbClr val="0000FF"/>
              </a:solidFill>
              <a:effectLst/>
              <a:ea typeface="Calibri" panose="020F0502020204030204" pitchFamily="34" charset="0"/>
            </a:endParaRPr>
          </a:p>
          <a:p>
            <a:pPr marL="0" indent="0">
              <a:lnSpc>
                <a:spcPct val="115000"/>
              </a:lnSpc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>
              <a:lnSpc>
                <a:spcPct val="115000"/>
              </a:lnSpc>
              <a:buNone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832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99F00F1-F98A-68CB-AF7C-EA09E73036B3}"/>
              </a:ext>
            </a:extLst>
          </p:cNvPr>
          <p:cNvSpPr txBox="1">
            <a:spLocks/>
          </p:cNvSpPr>
          <p:nvPr/>
        </p:nvSpPr>
        <p:spPr>
          <a:xfrm>
            <a:off x="435164" y="3080503"/>
            <a:ext cx="7866403" cy="158786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indent="0" algn="l" defTabSz="914400" rtl="0" eaLnBrk="1" latinLnBrk="0" hangingPunct="1">
              <a:lnSpc>
                <a:spcPts val="5100"/>
              </a:lnSpc>
              <a:spcBef>
                <a:spcPct val="0"/>
              </a:spcBef>
              <a:spcAft>
                <a:spcPts val="0"/>
              </a:spcAft>
              <a:buNone/>
              <a:defRPr sz="48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/>
              <a:t>THANK YOU</a:t>
            </a:r>
            <a:endParaRPr lang="en-US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C323EB-56F3-9558-A298-DA1E373576E9}"/>
              </a:ext>
            </a:extLst>
          </p:cNvPr>
          <p:cNvSpPr txBox="1">
            <a:spLocks/>
          </p:cNvSpPr>
          <p:nvPr/>
        </p:nvSpPr>
        <p:spPr>
          <a:xfrm>
            <a:off x="233504" y="337608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QUESTIONS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14" y="1154670"/>
            <a:ext cx="8444818" cy="16560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perform data analysis, generate efficient classification model on Hotel Booking Dataset with Economic Indicators, to classify the outcomes, to predict if they will result in cancellations or not.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44DB5E-C3CC-1EB3-364F-D752C83832F9}"/>
              </a:ext>
            </a:extLst>
          </p:cNvPr>
          <p:cNvSpPr txBox="1">
            <a:spLocks/>
          </p:cNvSpPr>
          <p:nvPr/>
        </p:nvSpPr>
        <p:spPr>
          <a:xfrm>
            <a:off x="365568" y="3313497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Leveraging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006C8-F169-F781-0A7A-AEAABC79E742}"/>
              </a:ext>
            </a:extLst>
          </p:cNvPr>
          <p:cNvSpPr txBox="1"/>
          <p:nvPr/>
        </p:nvSpPr>
        <p:spPr>
          <a:xfrm>
            <a:off x="365567" y="3963924"/>
            <a:ext cx="620848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Data-driven 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Profitability and Revenue 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Demand Forecasting for Revenue Management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4668447" cy="4212639"/>
          </a:xfrm>
        </p:spPr>
        <p:txBody>
          <a:bodyPr>
            <a:noAutofit/>
          </a:bodyPr>
          <a:lstStyle/>
          <a:p>
            <a:r>
              <a:rPr lang="en-US" sz="2000" dirty="0"/>
              <a:t>Original dataset article Hotel Booking Demand Datasets, written by Nuno Antonio, Ana Almeida, and Luis Nunes for Data in Brief, Volume 22, February 2019. </a:t>
            </a:r>
          </a:p>
          <a:p>
            <a:r>
              <a:rPr lang="en-US" sz="2000" dirty="0"/>
              <a:t>Leading Economic Indicators from US using FRED.</a:t>
            </a:r>
          </a:p>
          <a:p>
            <a:r>
              <a:rPr lang="en-US" sz="2000" dirty="0"/>
              <a:t>Finally sourced from Kaggle, combined dataset by Marquis </a:t>
            </a:r>
            <a:r>
              <a:rPr lang="en-US" sz="2000" dirty="0" err="1"/>
              <a:t>Lardinois</a:t>
            </a:r>
            <a:r>
              <a:rPr lang="en-US" sz="2000" dirty="0"/>
              <a:t>.</a:t>
            </a:r>
          </a:p>
          <a:p>
            <a:r>
              <a:rPr lang="en-US" sz="2000" dirty="0"/>
              <a:t>Author created a GitHub repository to store relevant documentation for analysis.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06CC86-B7F3-F86F-DAA7-6F6A4E0E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81" y="3890182"/>
            <a:ext cx="4058216" cy="1495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16A02-06B0-6ED2-887B-A83B6284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25" y="2372966"/>
            <a:ext cx="1818150" cy="7549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F44877-C53F-78D6-55E1-EBC93350A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92" y="1180643"/>
            <a:ext cx="3620005" cy="1362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D266E-B62C-8FDC-80AC-158B458CB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878" y="3077194"/>
            <a:ext cx="2149960" cy="8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E0F2A1-9C31-6091-0C9E-0C3BB2F2480B}"/>
              </a:ext>
            </a:extLst>
          </p:cNvPr>
          <p:cNvSpPr/>
          <p:nvPr/>
        </p:nvSpPr>
        <p:spPr>
          <a:xfrm>
            <a:off x="532194" y="1805379"/>
            <a:ext cx="882287" cy="658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Import Data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A51D60-458B-BAFB-9286-8CACA069685E}"/>
              </a:ext>
            </a:extLst>
          </p:cNvPr>
          <p:cNvCxnSpPr>
            <a:cxnSpLocks/>
          </p:cNvCxnSpPr>
          <p:nvPr/>
        </p:nvCxnSpPr>
        <p:spPr>
          <a:xfrm>
            <a:off x="1415871" y="2138415"/>
            <a:ext cx="433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1A4D7E6-EC62-7140-49A2-F3490CD36ACD}"/>
              </a:ext>
            </a:extLst>
          </p:cNvPr>
          <p:cNvSpPr/>
          <p:nvPr/>
        </p:nvSpPr>
        <p:spPr>
          <a:xfrm>
            <a:off x="1848814" y="1808951"/>
            <a:ext cx="1103489" cy="658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Data preprocessing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57966D-B2EC-81F4-62B2-5A1928428BC9}"/>
              </a:ext>
            </a:extLst>
          </p:cNvPr>
          <p:cNvCxnSpPr>
            <a:cxnSpLocks/>
          </p:cNvCxnSpPr>
          <p:nvPr/>
        </p:nvCxnSpPr>
        <p:spPr>
          <a:xfrm>
            <a:off x="2952303" y="2123138"/>
            <a:ext cx="384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FB1921D-8E77-07A2-CC16-9500DABCA463}"/>
              </a:ext>
            </a:extLst>
          </p:cNvPr>
          <p:cNvSpPr/>
          <p:nvPr/>
        </p:nvSpPr>
        <p:spPr>
          <a:xfrm>
            <a:off x="3329906" y="1805380"/>
            <a:ext cx="1303470" cy="658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Split into Training and Test 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941518-970B-665D-AC23-8AD67135AA23}"/>
              </a:ext>
            </a:extLst>
          </p:cNvPr>
          <p:cNvCxnSpPr>
            <a:cxnSpLocks/>
          </p:cNvCxnSpPr>
          <p:nvPr/>
        </p:nvCxnSpPr>
        <p:spPr>
          <a:xfrm>
            <a:off x="4633377" y="2118825"/>
            <a:ext cx="265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398E46A-B5A1-F144-9791-8496D2461257}"/>
              </a:ext>
            </a:extLst>
          </p:cNvPr>
          <p:cNvSpPr/>
          <p:nvPr/>
        </p:nvSpPr>
        <p:spPr>
          <a:xfrm>
            <a:off x="4899368" y="1789361"/>
            <a:ext cx="745574" cy="658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Perform EDA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DA139F-A429-FD36-12EE-96602CF33D2F}"/>
              </a:ext>
            </a:extLst>
          </p:cNvPr>
          <p:cNvCxnSpPr>
            <a:cxnSpLocks/>
          </p:cNvCxnSpPr>
          <p:nvPr/>
        </p:nvCxnSpPr>
        <p:spPr>
          <a:xfrm>
            <a:off x="5644942" y="2118824"/>
            <a:ext cx="303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500283B-D984-B6DD-39DA-E44DBB8C7990}"/>
              </a:ext>
            </a:extLst>
          </p:cNvPr>
          <p:cNvSpPr/>
          <p:nvPr/>
        </p:nvSpPr>
        <p:spPr>
          <a:xfrm>
            <a:off x="5948134" y="1583052"/>
            <a:ext cx="1779351" cy="1103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Missing value treatment</a:t>
            </a:r>
          </a:p>
          <a:p>
            <a:pPr algn="ctr"/>
            <a:r>
              <a:rPr lang="en-CA" sz="1200" dirty="0"/>
              <a:t>Handle Outliers</a:t>
            </a:r>
          </a:p>
          <a:p>
            <a:pPr algn="ctr"/>
            <a:r>
              <a:rPr lang="en-CA" sz="1200" dirty="0"/>
              <a:t>Study correlation</a:t>
            </a:r>
          </a:p>
          <a:p>
            <a:pPr algn="ctr"/>
            <a:r>
              <a:rPr lang="en-CA" sz="1200" dirty="0"/>
              <a:t>Feature selection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D76D23-6486-ECED-C944-C0816E479823}"/>
              </a:ext>
            </a:extLst>
          </p:cNvPr>
          <p:cNvSpPr/>
          <p:nvPr/>
        </p:nvSpPr>
        <p:spPr>
          <a:xfrm>
            <a:off x="283839" y="4171433"/>
            <a:ext cx="2261285" cy="100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Compare Models on </a:t>
            </a:r>
            <a:r>
              <a:rPr lang="en-CA" sz="1200" dirty="0" err="1"/>
              <a:t>StratifiedKfold</a:t>
            </a:r>
            <a:r>
              <a:rPr lang="en-CA" sz="1200" dirty="0"/>
              <a:t> CV performance.</a:t>
            </a:r>
          </a:p>
          <a:p>
            <a:pPr algn="ctr"/>
            <a:r>
              <a:rPr lang="en-CA" sz="1200" dirty="0"/>
              <a:t>Model Selection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8FF47C-BCCB-7975-51A1-AB0C1EEA4570}"/>
              </a:ext>
            </a:extLst>
          </p:cNvPr>
          <p:cNvSpPr/>
          <p:nvPr/>
        </p:nvSpPr>
        <p:spPr>
          <a:xfrm>
            <a:off x="3117518" y="5100314"/>
            <a:ext cx="2514583" cy="1071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Perform Hyperparameter Tuning using </a:t>
            </a:r>
            <a:r>
              <a:rPr lang="en-CA" sz="1200" dirty="0" err="1"/>
              <a:t>RandomizedSearchCV</a:t>
            </a:r>
            <a:r>
              <a:rPr lang="en-CA" sz="1200" dirty="0"/>
              <a:t> to find best parameter for Random Forest.</a:t>
            </a:r>
          </a:p>
          <a:p>
            <a:pPr algn="ctr"/>
            <a:r>
              <a:rPr lang="en-CA" sz="1200" dirty="0"/>
              <a:t>Train the model.</a:t>
            </a:r>
          </a:p>
          <a:p>
            <a:pPr algn="ctr"/>
            <a:r>
              <a:rPr lang="en-CA" sz="1200" dirty="0"/>
              <a:t>Evaluate Performance on Test data.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AFAF3C-9C43-4C1C-043C-199F00851EA7}"/>
              </a:ext>
            </a:extLst>
          </p:cNvPr>
          <p:cNvSpPr/>
          <p:nvPr/>
        </p:nvSpPr>
        <p:spPr>
          <a:xfrm>
            <a:off x="3130360" y="3220374"/>
            <a:ext cx="2514583" cy="10713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Perform Hyperparameter Tuning using </a:t>
            </a:r>
            <a:r>
              <a:rPr lang="en-CA" sz="1200" dirty="0" err="1"/>
              <a:t>RandomizedSearchCV</a:t>
            </a:r>
            <a:r>
              <a:rPr lang="en-CA" sz="1200" dirty="0"/>
              <a:t> to find best parameter for </a:t>
            </a:r>
            <a:r>
              <a:rPr lang="en-CA" sz="1200" dirty="0" err="1"/>
              <a:t>XGBoost</a:t>
            </a:r>
            <a:r>
              <a:rPr lang="en-CA" sz="1200" dirty="0"/>
              <a:t>.</a:t>
            </a:r>
          </a:p>
          <a:p>
            <a:pPr algn="ctr"/>
            <a:r>
              <a:rPr lang="en-CA" sz="1200" dirty="0"/>
              <a:t>Train the model.</a:t>
            </a:r>
          </a:p>
          <a:p>
            <a:pPr algn="ctr"/>
            <a:r>
              <a:rPr lang="en-CA" sz="1200" dirty="0"/>
              <a:t>Evaluate Performance on Test data.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8D274B-230B-D1CD-D743-C5DABB8AC3A1}"/>
              </a:ext>
            </a:extLst>
          </p:cNvPr>
          <p:cNvSpPr/>
          <p:nvPr/>
        </p:nvSpPr>
        <p:spPr>
          <a:xfrm>
            <a:off x="6298316" y="4180804"/>
            <a:ext cx="1850851" cy="1001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Compare models </a:t>
            </a:r>
          </a:p>
          <a:p>
            <a:pPr algn="ctr"/>
            <a:r>
              <a:rPr lang="en-CA" sz="1200" dirty="0"/>
              <a:t>Choose Best performance efficiency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0DBE34-4C40-D0F3-0C2D-7F0DEE5F707D}"/>
              </a:ext>
            </a:extLst>
          </p:cNvPr>
          <p:cNvCxnSpPr>
            <a:cxnSpLocks/>
          </p:cNvCxnSpPr>
          <p:nvPr/>
        </p:nvCxnSpPr>
        <p:spPr>
          <a:xfrm>
            <a:off x="1414481" y="3756069"/>
            <a:ext cx="170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FE40A3-8B2B-2F0C-0A6C-C01A5CB1537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414482" y="3756069"/>
            <a:ext cx="0" cy="41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D21A92-575C-F59B-F579-CC8CA541178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414482" y="5173193"/>
            <a:ext cx="0" cy="46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11D77-FD1E-2F70-0F8E-4B298C969DE3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1414481" y="5636010"/>
            <a:ext cx="17030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554673-B806-D836-BB66-10088956EF2C}"/>
              </a:ext>
            </a:extLst>
          </p:cNvPr>
          <p:cNvCxnSpPr>
            <a:stCxn id="39" idx="3"/>
          </p:cNvCxnSpPr>
          <p:nvPr/>
        </p:nvCxnSpPr>
        <p:spPr>
          <a:xfrm flipV="1">
            <a:off x="5644943" y="3756069"/>
            <a:ext cx="15787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54C41F-3DB4-430C-363B-2390914FC702}"/>
              </a:ext>
            </a:extLst>
          </p:cNvPr>
          <p:cNvCxnSpPr>
            <a:stCxn id="38" idx="3"/>
          </p:cNvCxnSpPr>
          <p:nvPr/>
        </p:nvCxnSpPr>
        <p:spPr>
          <a:xfrm flipV="1">
            <a:off x="5632101" y="5636009"/>
            <a:ext cx="15916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E47FFD2-D9CE-0C14-A841-825823C8036F}"/>
              </a:ext>
            </a:extLst>
          </p:cNvPr>
          <p:cNvCxnSpPr>
            <a:endCxn id="43" idx="0"/>
          </p:cNvCxnSpPr>
          <p:nvPr/>
        </p:nvCxnSpPr>
        <p:spPr>
          <a:xfrm>
            <a:off x="7223741" y="3705693"/>
            <a:ext cx="1" cy="475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F2C4D1-9B0E-82AE-D1ED-F9A7F93EC45C}"/>
              </a:ext>
            </a:extLst>
          </p:cNvPr>
          <p:cNvCxnSpPr>
            <a:endCxn id="43" idx="2"/>
          </p:cNvCxnSpPr>
          <p:nvPr/>
        </p:nvCxnSpPr>
        <p:spPr>
          <a:xfrm flipV="1">
            <a:off x="7223741" y="5182564"/>
            <a:ext cx="1" cy="50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1185B9A-3BAE-8733-9D6D-0A76C77A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22" y="199910"/>
            <a:ext cx="8444818" cy="1069848"/>
          </a:xfrm>
        </p:spPr>
        <p:txBody>
          <a:bodyPr/>
          <a:lstStyle/>
          <a:p>
            <a:r>
              <a:rPr lang="en-CA" dirty="0"/>
              <a:t>Data collection &amp; Data Preprocessing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14DB74-8FE4-79BA-C593-9BA0F26E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6" y="927339"/>
            <a:ext cx="8792802" cy="301984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1F356C-4821-92AD-8B83-F60C08F28FD6}"/>
              </a:ext>
            </a:extLst>
          </p:cNvPr>
          <p:cNvSpPr txBox="1">
            <a:spLocks/>
          </p:cNvSpPr>
          <p:nvPr/>
        </p:nvSpPr>
        <p:spPr>
          <a:xfrm>
            <a:off x="365567" y="4071486"/>
            <a:ext cx="8444817" cy="1613337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ea typeface="Calibri" panose="020F0502020204030204" pitchFamily="34" charset="0"/>
              </a:rPr>
              <a:t>119390 records with 43 data variables.</a:t>
            </a:r>
          </a:p>
          <a:p>
            <a:r>
              <a:rPr lang="en-IN" dirty="0">
                <a:ea typeface="Calibri" panose="020F0502020204030204" pitchFamily="34" charset="0"/>
              </a:rPr>
              <a:t>Target variable </a:t>
            </a:r>
            <a:r>
              <a:rPr lang="en-IN" b="1" i="1" dirty="0" err="1">
                <a:ea typeface="Calibri" panose="020F0502020204030204" pitchFamily="34" charset="0"/>
              </a:rPr>
              <a:t>is_canceled</a:t>
            </a:r>
            <a:r>
              <a:rPr lang="en-IN" i="1" dirty="0">
                <a:ea typeface="Calibri" panose="020F0502020204030204" pitchFamily="34" charset="0"/>
              </a:rPr>
              <a:t> can take values 0 or 1.</a:t>
            </a:r>
            <a:r>
              <a:rPr lang="en-IN" dirty="0">
                <a:ea typeface="Calibri" panose="020F0502020204030204" pitchFamily="34" charset="0"/>
              </a:rPr>
              <a:t> </a:t>
            </a:r>
          </a:p>
          <a:p>
            <a:r>
              <a:rPr lang="en-CA" dirty="0">
                <a:ea typeface="Calibri" panose="020F0502020204030204" pitchFamily="34" charset="0"/>
              </a:rPr>
              <a:t>Variables have time information, categorical and numeric variables.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0ADF-B23C-AA2A-2E04-90A88F82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Split into Training and Test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1A853-E906-1D7A-3B44-F5A66EAA4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5274836" cy="4212639"/>
          </a:xfrm>
        </p:spPr>
        <p:txBody>
          <a:bodyPr/>
          <a:lstStyle/>
          <a:p>
            <a:r>
              <a:rPr lang="en-IN" dirty="0">
                <a:effectLst/>
                <a:ea typeface="Calibri" panose="020F0502020204030204" pitchFamily="34" charset="0"/>
              </a:rPr>
              <a:t>Dataset is split: 70% Training data 30% Testing data.</a:t>
            </a:r>
          </a:p>
          <a:p>
            <a:r>
              <a:rPr lang="en-IN" dirty="0">
                <a:ea typeface="Calibri" panose="020F0502020204030204" pitchFamily="34" charset="0"/>
              </a:rPr>
              <a:t>Split is stratified by categories in Target variable </a:t>
            </a:r>
            <a:r>
              <a:rPr lang="en-IN" b="1" i="1" dirty="0" err="1">
                <a:ea typeface="Calibri" panose="020F0502020204030204" pitchFamily="34" charset="0"/>
              </a:rPr>
              <a:t>is_canceled</a:t>
            </a:r>
            <a:r>
              <a:rPr lang="en-IN" dirty="0">
                <a:ea typeface="Calibri" panose="020F0502020204030204" pitchFamily="34" charset="0"/>
              </a:rPr>
              <a:t>. </a:t>
            </a:r>
          </a:p>
          <a:p>
            <a:endParaRPr lang="en-CA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4D2C-0A5D-D0ED-B397-50EFB42FD7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AE0E9-B7D8-5B06-A408-42E20875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5E8907C-4457-E0B1-CE19-61017E47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80" y="851536"/>
            <a:ext cx="3058920" cy="257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CA2B688-A260-DA66-05AB-BAB0B2BC4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801" y="3888121"/>
            <a:ext cx="3102434" cy="99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23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531F-9A3B-93B7-E57F-B1B118C9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7A512-EB69-DDF2-105D-0E77D69D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4129430" cy="4212639"/>
          </a:xfrm>
        </p:spPr>
        <p:txBody>
          <a:bodyPr/>
          <a:lstStyle/>
          <a:p>
            <a:r>
              <a:rPr lang="en-CA" dirty="0"/>
              <a:t>Missing Values in </a:t>
            </a:r>
            <a:r>
              <a:rPr lang="en-CA" i="1" dirty="0"/>
              <a:t>children, agent, </a:t>
            </a:r>
            <a:r>
              <a:rPr lang="en-CA" dirty="0"/>
              <a:t>economic indicators.</a:t>
            </a:r>
          </a:p>
          <a:p>
            <a:r>
              <a:rPr lang="en-CA" dirty="0"/>
              <a:t>Detecting Outliers and handling</a:t>
            </a:r>
          </a:p>
          <a:p>
            <a:r>
              <a:rPr lang="en-CA" dirty="0"/>
              <a:t>Univariate Analysis</a:t>
            </a:r>
          </a:p>
          <a:p>
            <a:r>
              <a:rPr lang="en-CA" dirty="0"/>
              <a:t>Bivariate Analysis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5290D-226D-C941-7DDA-6F2BD0A27F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8A32-244A-29BF-4704-12C7D3773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5F31CA-8079-AD38-EC54-5991BDF5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101" y="1569549"/>
            <a:ext cx="4572001" cy="1657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F8F65-AD7D-B53D-E3C1-DF5A0972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01" y="3709536"/>
            <a:ext cx="4505402" cy="2546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2BCB2F-4AE3-469E-B419-68D0E807F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641" y="4236424"/>
            <a:ext cx="2676899" cy="22291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4E650-9D3B-7673-8981-7C7E724534F2}"/>
              </a:ext>
            </a:extLst>
          </p:cNvPr>
          <p:cNvSpPr txBox="1"/>
          <p:nvPr/>
        </p:nvSpPr>
        <p:spPr>
          <a:xfrm>
            <a:off x="1617044" y="4459267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KNN imputer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965FA-8FA5-52A7-8FB6-645B3A668A44}"/>
              </a:ext>
            </a:extLst>
          </p:cNvPr>
          <p:cNvSpPr txBox="1"/>
          <p:nvPr/>
        </p:nvSpPr>
        <p:spPr>
          <a:xfrm>
            <a:off x="4773646" y="1305225"/>
            <a:ext cx="1630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Univariate plot of </a:t>
            </a:r>
            <a:r>
              <a:rPr lang="en-CA" sz="1200" i="1" dirty="0"/>
              <a:t>hotel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AA69E-0EFF-9B3D-7CD7-189310D24CAB}"/>
              </a:ext>
            </a:extLst>
          </p:cNvPr>
          <p:cNvSpPr txBox="1"/>
          <p:nvPr/>
        </p:nvSpPr>
        <p:spPr>
          <a:xfrm>
            <a:off x="4773646" y="3492739"/>
            <a:ext cx="293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Bivariate plot of </a:t>
            </a:r>
            <a:r>
              <a:rPr lang="en-CA" sz="1200" i="1" dirty="0" err="1"/>
              <a:t>reservation_status</a:t>
            </a:r>
            <a:r>
              <a:rPr lang="en-CA" sz="1200" i="1" dirty="0"/>
              <a:t> </a:t>
            </a:r>
            <a:r>
              <a:rPr lang="en-CA" sz="1200" dirty="0"/>
              <a:t>vs target</a:t>
            </a:r>
          </a:p>
        </p:txBody>
      </p:sp>
    </p:spTree>
    <p:extLst>
      <p:ext uri="{BB962C8B-B14F-4D97-AF65-F5344CB8AC3E}">
        <p14:creationId xmlns:p14="http://schemas.microsoft.com/office/powerpoint/2010/main" val="293899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B5C62F-8464-0E5C-3392-FABF0BDA78FC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Exploratory Data Analysis (1)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EBC15F63-7D3D-CB94-61C3-3226E8BDC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191" y="1251284"/>
            <a:ext cx="7415935" cy="461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07AF2A-5640-4D09-9ECE-6C97450D86E2}" type="datetime4">
              <a:rPr lang="en-US" smtClean="0"/>
              <a:pPr>
                <a:spcAft>
                  <a:spcPts val="600"/>
                </a:spcAft>
              </a:pPr>
              <a:t>December 18, 2023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5B67D25-2240-7158-F89C-531385588CC6}"/>
              </a:ext>
            </a:extLst>
          </p:cNvPr>
          <p:cNvSpPr txBox="1">
            <a:spLocks/>
          </p:cNvSpPr>
          <p:nvPr/>
        </p:nvSpPr>
        <p:spPr>
          <a:xfrm>
            <a:off x="4705098" y="1451861"/>
            <a:ext cx="3506712" cy="1154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IN" sz="1400" dirty="0">
                <a:ea typeface="Times New Roman" panose="02020603050405020304" pitchFamily="18" charset="0"/>
              </a:rPr>
              <a:t>Correlation</a:t>
            </a:r>
            <a:r>
              <a:rPr lang="en-IN" sz="2400" dirty="0">
                <a:ea typeface="Times New Roman" panose="02020603050405020304" pitchFamily="18" charset="0"/>
              </a:rPr>
              <a:t> </a:t>
            </a:r>
            <a:r>
              <a:rPr lang="en-IN" sz="1400" dirty="0">
                <a:ea typeface="Times New Roman" panose="02020603050405020304" pitchFamily="18" charset="0"/>
              </a:rPr>
              <a:t>between independent variables</a:t>
            </a:r>
            <a:endParaRPr lang="en-CA" sz="24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December 18,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7F1B24-EF52-339D-E326-0676E2878D64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Algorithm Comparison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AE1134-09DB-A04E-9809-C4CEAD1C769F}"/>
              </a:ext>
            </a:extLst>
          </p:cNvPr>
          <p:cNvSpPr txBox="1">
            <a:spLocks/>
          </p:cNvSpPr>
          <p:nvPr/>
        </p:nvSpPr>
        <p:spPr>
          <a:xfrm>
            <a:off x="259690" y="1108135"/>
            <a:ext cx="4129430" cy="4212639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Evaluating models between Logistic Regression, Decision Tree, Random Forest, AdaBoost, </a:t>
            </a:r>
            <a:r>
              <a:rPr lang="en-US" dirty="0" err="1"/>
              <a:t>XGBoost</a:t>
            </a:r>
            <a:r>
              <a:rPr lang="en-US" dirty="0"/>
              <a:t> using </a:t>
            </a:r>
            <a:r>
              <a:rPr lang="en-US" dirty="0" err="1"/>
              <a:t>StratifiedKFold</a:t>
            </a:r>
            <a:r>
              <a:rPr lang="en-US" dirty="0"/>
              <a:t> CV.</a:t>
            </a:r>
          </a:p>
          <a:p>
            <a:r>
              <a:rPr lang="en-CA" dirty="0"/>
              <a:t>Scoring Criteria </a:t>
            </a:r>
            <a:r>
              <a:rPr lang="en-CA" i="1" dirty="0"/>
              <a:t>Precision</a:t>
            </a:r>
            <a:r>
              <a:rPr lang="en-CA" dirty="0"/>
              <a:t>.</a:t>
            </a:r>
          </a:p>
          <a:p>
            <a:r>
              <a:rPr lang="en-CA" dirty="0"/>
              <a:t>Choose models based on Best Performance and Efficiency.</a:t>
            </a:r>
          </a:p>
          <a:p>
            <a:r>
              <a:rPr lang="en-CA" dirty="0"/>
              <a:t>RF training time: 56.76s</a:t>
            </a:r>
          </a:p>
          <a:p>
            <a:r>
              <a:rPr lang="en-CA" dirty="0"/>
              <a:t>XGB training time: 6.25s</a:t>
            </a:r>
          </a:p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C81F89-03A9-4365-8D6A-9E64F0B1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610" y="927339"/>
            <a:ext cx="4726286" cy="38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680</Words>
  <Application>Microsoft Office PowerPoint</Application>
  <PresentationFormat>On-screen Show (4:3)</PresentationFormat>
  <Paragraphs>117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</vt:lpstr>
      <vt:lpstr>Times New Roman</vt:lpstr>
      <vt:lpstr>RyersonUniversity_MasterTemplate v1</vt:lpstr>
      <vt:lpstr>FORECAST HOTEL BOOKING DEMAND WITH ECONOMIC INDICATORS</vt:lpstr>
      <vt:lpstr>Project Objective</vt:lpstr>
      <vt:lpstr>Data Source </vt:lpstr>
      <vt:lpstr>Methodology</vt:lpstr>
      <vt:lpstr>Data collection &amp; Data Preprocessing</vt:lpstr>
      <vt:lpstr>Split into Training and Test Data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Conclusion</vt:lpstr>
      <vt:lpstr>XGBoost is better than Random Forest model forecast.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2023-12-18T17:37:42Z</dcterms:modified>
</cp:coreProperties>
</file>